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F109"/>
    <a:srgbClr val="818181"/>
    <a:srgbClr val="6FAA92"/>
    <a:srgbClr val="A3E6CB"/>
    <a:srgbClr val="477976"/>
    <a:srgbClr val="ADD3C4"/>
    <a:srgbClr val="4561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806" autoAdjust="0"/>
  </p:normalViewPr>
  <p:slideViewPr>
    <p:cSldViewPr snapToGrid="0">
      <p:cViewPr varScale="1">
        <p:scale>
          <a:sx n="104" d="100"/>
          <a:sy n="104" d="100"/>
        </p:scale>
        <p:origin x="8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FD0B11-72F2-4065-9C10-17EC9266D097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76055-10C0-420D-B478-3B5DFEC0E6E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8352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9769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Hablar de resultados de algunas estrategias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Implementaciones (secuenciales y estrategias). Ha sido una parte entretenida</a:t>
            </a:r>
          </a:p>
          <a:p>
            <a:r>
              <a:rPr lang="es-ES" dirty="0"/>
              <a:t>La complejidad temporal de los algoritmos</a:t>
            </a:r>
          </a:p>
          <a:p>
            <a:r>
              <a:rPr lang="es-ES" dirty="0"/>
              <a:t>Trabajo a futuro NLP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6784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I </a:t>
            </a:r>
            <a:r>
              <a:rPr lang="es-ES" dirty="0" err="1"/>
              <a:t>have</a:t>
            </a:r>
            <a:r>
              <a:rPr lang="es-ES" dirty="0"/>
              <a:t> done and </a:t>
            </a:r>
            <a:r>
              <a:rPr lang="es-ES" dirty="0" err="1"/>
              <a:t>why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349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072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Explicar MPI y el sistema distribuido de la facultad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1607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8614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JA </a:t>
            </a:r>
          </a:p>
          <a:p>
            <a:r>
              <a:rPr lang="es-ES" dirty="0"/>
              <a:t>- Explicar la estrategia</a:t>
            </a:r>
          </a:p>
          <a:p>
            <a:r>
              <a:rPr lang="es-ES" dirty="0"/>
              <a:t>- Y hablar de los resultados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4177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</a:t>
            </a:r>
            <a:r>
              <a:rPr lang="es-ES" dirty="0" err="1"/>
              <a:t>RedesNeu</a:t>
            </a:r>
            <a:r>
              <a:rPr lang="es-ES" dirty="0"/>
              <a:t> </a:t>
            </a:r>
          </a:p>
          <a:p>
            <a:r>
              <a:rPr lang="es-ES" dirty="0"/>
              <a:t>- Explicar la estrategia</a:t>
            </a:r>
          </a:p>
          <a:p>
            <a:r>
              <a:rPr lang="es-ES" dirty="0"/>
              <a:t>- Y hablar de los resultados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3854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los individuos rápido y sencillo</a:t>
            </a:r>
          </a:p>
          <a:p>
            <a:r>
              <a:rPr lang="es-ES" dirty="0"/>
              <a:t>- Explicar las dos estrategias</a:t>
            </a:r>
          </a:p>
          <a:p>
            <a:r>
              <a:rPr lang="es-ES" dirty="0"/>
              <a:t>- Y hablar de los resultados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5144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</a:t>
            </a:r>
            <a:r>
              <a:rPr lang="es-ES" dirty="0" err="1"/>
              <a:t>Qlearning</a:t>
            </a:r>
            <a:r>
              <a:rPr lang="es-ES" dirty="0"/>
              <a:t> y DQN rápido y sencillo</a:t>
            </a:r>
          </a:p>
          <a:p>
            <a:r>
              <a:rPr lang="es-ES" dirty="0"/>
              <a:t>- Explicar las dos estrategias</a:t>
            </a:r>
          </a:p>
          <a:p>
            <a:r>
              <a:rPr lang="es-ES" dirty="0"/>
              <a:t>- Y hablar de los resultados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4198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680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3125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780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867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6370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081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31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253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603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107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68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791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slide" Target="slide8.xml"/><Relationship Id="rId1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slide" Target="slide10.xml"/><Relationship Id="rId12" Type="http://schemas.openxmlformats.org/officeDocument/2006/relationships/image" Target="../media/image14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6" Type="http://schemas.openxmlformats.org/officeDocument/2006/relationships/slide" Target="slide9.xml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openxmlformats.org/officeDocument/2006/relationships/image" Target="../media/image11.png"/><Relationship Id="rId15" Type="http://schemas.openxmlformats.org/officeDocument/2006/relationships/image" Target="../media/image15.png"/><Relationship Id="rId10" Type="http://schemas.openxmlformats.org/officeDocument/2006/relationships/slide" Target="slide6.xml"/><Relationship Id="rId19" Type="http://schemas.openxmlformats.org/officeDocument/2006/relationships/slide" Target="slide11.xml"/><Relationship Id="rId4" Type="http://schemas.openxmlformats.org/officeDocument/2006/relationships/slide" Target="slide7.xml"/><Relationship Id="rId9" Type="http://schemas.openxmlformats.org/officeDocument/2006/relationships/image" Target="../media/image13.png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slide" Target="slide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FC2DD3-0692-8B09-0DB2-030C61FEB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5736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0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Quattrocento" panose="020F0502020204030204" pitchFamily="18" charset="0"/>
              </a:rPr>
              <a:t>OPTIMIZACIÓN DE ALGORITMOS DE IA APLICANDO TÉCNICAS ENFOCADAS 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  <a:latin typeface="Quattrocento" panose="020F0502020204030204" pitchFamily="18" charset="0"/>
              </a:rPr>
              <a:t>AL CÓMPUTO DE ALTO RENDIMIENTO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C1806E-C4CF-29CA-2D41-AA2C7A43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69110"/>
            <a:ext cx="9144000" cy="1655762"/>
          </a:xfrm>
        </p:spPr>
        <p:txBody>
          <a:bodyPr>
            <a:normAutofit/>
          </a:bodyPr>
          <a:lstStyle/>
          <a:p>
            <a:r>
              <a:rPr lang="es-ES" sz="2000" dirty="0">
                <a:latin typeface="Georgia" panose="02040502050405020303" pitchFamily="18" charset="0"/>
              </a:rPr>
              <a:t>Daniel Pizarro Gallego</a:t>
            </a:r>
          </a:p>
          <a:p>
            <a:r>
              <a:rPr lang="es-ES" sz="2000" dirty="0">
                <a:latin typeface="Georgia" panose="02040502050405020303" pitchFamily="18" charset="0"/>
              </a:rPr>
              <a:t>Director: Alberto Núñez Covarrubias</a:t>
            </a:r>
          </a:p>
          <a:p>
            <a:r>
              <a:rPr lang="es-ES" sz="1800" dirty="0">
                <a:latin typeface="Georgia" panose="02040502050405020303" pitchFamily="18" charset="0"/>
              </a:rPr>
              <a:t>Grado en Ingeniería Informática</a:t>
            </a:r>
          </a:p>
          <a:p>
            <a:r>
              <a:rPr lang="es-ES" sz="1800" dirty="0">
                <a:latin typeface="Georgia" panose="02040502050405020303" pitchFamily="18" charset="0"/>
              </a:rPr>
              <a:t>Universidad Complutense de Madrid</a:t>
            </a:r>
          </a:p>
        </p:txBody>
      </p:sp>
    </p:spTree>
    <p:extLst>
      <p:ext uri="{BB962C8B-B14F-4D97-AF65-F5344CB8AC3E}">
        <p14:creationId xmlns:p14="http://schemas.microsoft.com/office/powerpoint/2010/main" val="796072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Gráfico&#10;&#10;Descripción generada automáticamente">
            <a:extLst>
              <a:ext uri="{FF2B5EF4-FFF2-40B4-BE49-F238E27FC236}">
                <a16:creationId xmlns:a16="http://schemas.microsoft.com/office/drawing/2014/main" id="{60B19A90-54BB-3444-8FF2-B1D0D0C50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25" y="385194"/>
            <a:ext cx="3457000" cy="3007921"/>
          </a:xfrm>
          <a:prstGeom prst="rect">
            <a:avLst/>
          </a:prstGeom>
        </p:spPr>
      </p:pic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68A6928-1A75-FED8-9B60-8501931F1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25" y="3930775"/>
            <a:ext cx="4624824" cy="2168941"/>
          </a:xfrm>
          <a:prstGeom prst="rect">
            <a:avLst/>
          </a:prstGeom>
        </p:spPr>
      </p:pic>
      <p:pic>
        <p:nvPicPr>
          <p:cNvPr id="7" name="Imagen 6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24B0F3B4-5283-7A87-0CDC-394C3EE06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604" y="3798452"/>
            <a:ext cx="6799921" cy="2168940"/>
          </a:xfrm>
          <a:prstGeom prst="rect">
            <a:avLst/>
          </a:prstGeom>
        </p:spPr>
      </p:pic>
      <p:pic>
        <p:nvPicPr>
          <p:cNvPr id="9" name="Imagen 8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D41FA25E-C20B-7E02-B9AA-F8BB76003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278" y="927832"/>
            <a:ext cx="6813097" cy="2113411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C2E6E09-71EC-19C9-8727-029632F64459}"/>
              </a:ext>
            </a:extLst>
          </p:cNvPr>
          <p:cNvSpPr txBox="1"/>
          <p:nvPr/>
        </p:nvSpPr>
        <p:spPr>
          <a:xfrm>
            <a:off x="3676650" y="444870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Dividir la población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06C79CC-0714-5259-9581-AB8A02DF717C}"/>
              </a:ext>
            </a:extLst>
          </p:cNvPr>
          <p:cNvSpPr txBox="1"/>
          <p:nvPr/>
        </p:nvSpPr>
        <p:spPr>
          <a:xfrm>
            <a:off x="3676650" y="3354992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Pipeline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55EABCF-99BF-AE18-CC64-4049536D310B}"/>
              </a:ext>
            </a:extLst>
          </p:cNvPr>
          <p:cNvSpPr txBox="1"/>
          <p:nvPr/>
        </p:nvSpPr>
        <p:spPr>
          <a:xfrm>
            <a:off x="959488" y="3423312"/>
            <a:ext cx="2339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/>
              <a:t>Ordenador de propósito general </a:t>
            </a:r>
          </a:p>
          <a:p>
            <a:pPr algn="ctr"/>
            <a:r>
              <a:rPr lang="es-ES" sz="1200" i="1" dirty="0"/>
              <a:t>con 5 procesos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7C5AE9E-A754-0129-2FCE-747A36426BDC}"/>
              </a:ext>
            </a:extLst>
          </p:cNvPr>
          <p:cNvSpPr txBox="1"/>
          <p:nvPr/>
        </p:nvSpPr>
        <p:spPr>
          <a:xfrm>
            <a:off x="7646961" y="3041243"/>
            <a:ext cx="1475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i="1" dirty="0"/>
              <a:t>Sistema distribuido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7187D12-C967-6397-0052-F315FA238F99}"/>
              </a:ext>
            </a:extLst>
          </p:cNvPr>
          <p:cNvSpPr txBox="1"/>
          <p:nvPr/>
        </p:nvSpPr>
        <p:spPr>
          <a:xfrm>
            <a:off x="1778638" y="6112957"/>
            <a:ext cx="2339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/>
              <a:t>Ordenador de propósito general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2745B80-5825-C04E-22B9-C8DB780A4652}"/>
              </a:ext>
            </a:extLst>
          </p:cNvPr>
          <p:cNvSpPr txBox="1"/>
          <p:nvPr/>
        </p:nvSpPr>
        <p:spPr>
          <a:xfrm>
            <a:off x="7646962" y="5982535"/>
            <a:ext cx="1475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i="1" dirty="0"/>
              <a:t>Sistema distribuido</a:t>
            </a:r>
          </a:p>
        </p:txBody>
      </p:sp>
    </p:spTree>
    <p:extLst>
      <p:ext uri="{BB962C8B-B14F-4D97-AF65-F5344CB8AC3E}">
        <p14:creationId xmlns:p14="http://schemas.microsoft.com/office/powerpoint/2010/main" val="227424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0DD306B-5DAE-C847-574C-C4C90D812969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accent5"/>
                </a:solidFill>
              </a:rPr>
              <a:t>Aprendizaje por</a:t>
            </a:r>
          </a:p>
          <a:p>
            <a:r>
              <a:rPr lang="es-ES" sz="3200" b="1" dirty="0">
                <a:solidFill>
                  <a:schemeClr val="accent5"/>
                </a:solidFill>
              </a:rPr>
              <a:t>Refuerzo</a:t>
            </a:r>
            <a:endParaRPr lang="es-ES" sz="2000" b="1" dirty="0">
              <a:solidFill>
                <a:schemeClr val="accent5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02525DF-7DE1-75B6-A8BC-3E7F3792C1C3}"/>
              </a:ext>
            </a:extLst>
          </p:cNvPr>
          <p:cNvSpPr txBox="1"/>
          <p:nvPr/>
        </p:nvSpPr>
        <p:spPr>
          <a:xfrm>
            <a:off x="3562432" y="269938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7030A0"/>
                </a:solidFill>
              </a:rPr>
              <a:t>Q-Learning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7030A0"/>
                </a:solidFill>
              </a:rPr>
              <a:t>DQN</a:t>
            </a:r>
          </a:p>
        </p:txBody>
      </p:sp>
      <p:pic>
        <p:nvPicPr>
          <p:cNvPr id="8" name="Imagen 7" descr="Imagen que contiene reloj, computadora, monitor, luz&#10;&#10;Descripción generada automáticamente">
            <a:extLst>
              <a:ext uri="{FF2B5EF4-FFF2-40B4-BE49-F238E27FC236}">
                <a16:creationId xmlns:a16="http://schemas.microsoft.com/office/drawing/2014/main" id="{580AD9A9-DE94-2269-6DE8-E04519A3A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42" y="2634559"/>
            <a:ext cx="6895322" cy="2870403"/>
          </a:xfrm>
          <a:prstGeom prst="rect">
            <a:avLst/>
          </a:prstGeom>
        </p:spPr>
      </p:pic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250C8611-65DB-69CD-D6FE-759BCB2B3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26" y="1502877"/>
            <a:ext cx="4677997" cy="473124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312C6C8-3222-2056-34FB-7B4A3A4940B1}"/>
              </a:ext>
            </a:extLst>
          </p:cNvPr>
          <p:cNvSpPr txBox="1"/>
          <p:nvPr/>
        </p:nvSpPr>
        <p:spPr>
          <a:xfrm>
            <a:off x="8847935" y="1139841"/>
            <a:ext cx="192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818181"/>
                </a:solidFill>
                <a:latin typeface="Century" panose="02040604050505020304" pitchFamily="18" charset="0"/>
              </a:rPr>
              <a:t>RESULTADOS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2C6E5B8-634E-9944-A10A-F5A5CFCCD9DA}"/>
              </a:ext>
            </a:extLst>
          </p:cNvPr>
          <p:cNvSpPr txBox="1"/>
          <p:nvPr/>
        </p:nvSpPr>
        <p:spPr>
          <a:xfrm>
            <a:off x="8503730" y="6234119"/>
            <a:ext cx="2610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i="1" dirty="0"/>
              <a:t>Búsqueda con 9 procesos en </a:t>
            </a:r>
          </a:p>
          <a:p>
            <a:pPr algn="ctr"/>
            <a:r>
              <a:rPr lang="es-ES" sz="1400" i="1" dirty="0"/>
              <a:t>ordenador de propósito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6D56B17-E5FA-3BA0-9E9A-37E964C3D06B}"/>
              </a:ext>
            </a:extLst>
          </p:cNvPr>
          <p:cNvSpPr txBox="1"/>
          <p:nvPr/>
        </p:nvSpPr>
        <p:spPr>
          <a:xfrm>
            <a:off x="2162286" y="5572960"/>
            <a:ext cx="3148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i="1" dirty="0"/>
              <a:t>Tipos de estados del entorno </a:t>
            </a:r>
            <a:r>
              <a:rPr lang="es-ES" sz="1400" i="1" dirty="0" err="1"/>
              <a:t>Pac-man</a:t>
            </a:r>
            <a:endParaRPr lang="es-ES" sz="1400" i="1" dirty="0"/>
          </a:p>
        </p:txBody>
      </p:sp>
    </p:spTree>
    <p:extLst>
      <p:ext uri="{BB962C8B-B14F-4D97-AF65-F5344CB8AC3E}">
        <p14:creationId xmlns:p14="http://schemas.microsoft.com/office/powerpoint/2010/main" val="3875283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999955AB-B5A7-158C-85DB-745FF3113526}"/>
              </a:ext>
            </a:extLst>
          </p:cNvPr>
          <p:cNvSpPr txBox="1"/>
          <p:nvPr/>
        </p:nvSpPr>
        <p:spPr>
          <a:xfrm>
            <a:off x="4900328" y="1155087"/>
            <a:ext cx="4131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i="1" dirty="0"/>
              <a:t>No siempre más es mejor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EA7B97C-4322-BE09-FE02-00681F474691}"/>
              </a:ext>
            </a:extLst>
          </p:cNvPr>
          <p:cNvSpPr txBox="1"/>
          <p:nvPr/>
        </p:nvSpPr>
        <p:spPr>
          <a:xfrm>
            <a:off x="262682" y="493368"/>
            <a:ext cx="38731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Conclusiones y </a:t>
            </a:r>
          </a:p>
          <a:p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trabajo a futuro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3" name="Imagen 1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3484663-9CDA-E4ED-50D8-BFF5FC95E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32" y="2459382"/>
            <a:ext cx="6327493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81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38D3B08-3BBA-C75A-4B9C-43533697849C}"/>
              </a:ext>
            </a:extLst>
          </p:cNvPr>
          <p:cNvSpPr txBox="1"/>
          <p:nvPr/>
        </p:nvSpPr>
        <p:spPr>
          <a:xfrm>
            <a:off x="396843" y="514931"/>
            <a:ext cx="113983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Parallelize AI algorithms, using HPC techniques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to reduce execution time</a:t>
            </a:r>
            <a:endParaRPr lang="es-ES" sz="28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s-ES" sz="28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4" name="Imagen 13" descr="Forma&#10;&#10;Descripción generada automáticamente con confianza baja">
            <a:extLst>
              <a:ext uri="{FF2B5EF4-FFF2-40B4-BE49-F238E27FC236}">
                <a16:creationId xmlns:a16="http://schemas.microsoft.com/office/drawing/2014/main" id="{8D193908-CBC8-C6F2-B76C-87CB5551E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44" y="1287562"/>
            <a:ext cx="9882620" cy="5567673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912E24C3-C233-9F87-90D0-F08B29CD4C74}"/>
              </a:ext>
            </a:extLst>
          </p:cNvPr>
          <p:cNvSpPr txBox="1"/>
          <p:nvPr/>
        </p:nvSpPr>
        <p:spPr>
          <a:xfrm>
            <a:off x="1323946" y="2398393"/>
            <a:ext cx="2211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56188"/>
                </a:solidFill>
              </a:rPr>
              <a:t>Correct operation of the algorithms</a:t>
            </a:r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2CC213B-9E81-7065-D898-E0C6F06995EB}"/>
              </a:ext>
            </a:extLst>
          </p:cNvPr>
          <p:cNvSpPr txBox="1"/>
          <p:nvPr/>
        </p:nvSpPr>
        <p:spPr>
          <a:xfrm>
            <a:off x="4784012" y="2210892"/>
            <a:ext cx="2300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6FAA92"/>
                </a:solidFill>
              </a:rPr>
              <a:t>Design of scalable and flexible implementations</a:t>
            </a:r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59F0977-1635-ECAC-4ECD-9BAC636039CB}"/>
              </a:ext>
            </a:extLst>
          </p:cNvPr>
          <p:cNvSpPr txBox="1"/>
          <p:nvPr/>
        </p:nvSpPr>
        <p:spPr>
          <a:xfrm>
            <a:off x="8332625" y="2672557"/>
            <a:ext cx="2055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477976"/>
                </a:solidFill>
              </a:rPr>
              <a:t>Empirical</a:t>
            </a:r>
            <a:r>
              <a:rPr lang="es-ES" b="1" dirty="0">
                <a:solidFill>
                  <a:srgbClr val="477976"/>
                </a:solidFill>
              </a:rPr>
              <a:t> </a:t>
            </a:r>
            <a:r>
              <a:rPr lang="es-ES" b="1" dirty="0" err="1">
                <a:solidFill>
                  <a:srgbClr val="477976"/>
                </a:solidFill>
              </a:rPr>
              <a:t>study</a:t>
            </a:r>
            <a:endParaRPr lang="es-ES" b="1" dirty="0">
              <a:solidFill>
                <a:srgbClr val="477976"/>
              </a:solidFill>
            </a:endParaRPr>
          </a:p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E3780D5-0861-D356-A413-BE2C28316507}"/>
              </a:ext>
            </a:extLst>
          </p:cNvPr>
          <p:cNvSpPr txBox="1"/>
          <p:nvPr/>
        </p:nvSpPr>
        <p:spPr>
          <a:xfrm>
            <a:off x="1323946" y="3271179"/>
            <a:ext cx="110589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Machine </a:t>
            </a:r>
          </a:p>
          <a:p>
            <a:pPr algn="ctr"/>
            <a:r>
              <a:rPr lang="es-ES" sz="1400" dirty="0"/>
              <a:t>Learning</a:t>
            </a:r>
          </a:p>
          <a:p>
            <a:pPr algn="ctr"/>
            <a:endParaRPr lang="es-ES" sz="1400" dirty="0"/>
          </a:p>
          <a:p>
            <a:pPr algn="ctr"/>
            <a:endParaRPr lang="es-ES" sz="1400" dirty="0"/>
          </a:p>
          <a:p>
            <a:pPr algn="ctr"/>
            <a:endParaRPr lang="es-ES" sz="1400" dirty="0"/>
          </a:p>
          <a:p>
            <a:pPr algn="ctr"/>
            <a:r>
              <a:rPr lang="es-ES" sz="1400" dirty="0"/>
              <a:t>Evolutive </a:t>
            </a:r>
          </a:p>
          <a:p>
            <a:pPr algn="ctr"/>
            <a:r>
              <a:rPr lang="es-ES" sz="1400" dirty="0" err="1"/>
              <a:t>Algorithms</a:t>
            </a:r>
            <a:endParaRPr lang="es-ES" sz="1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ED4EAF-266B-89BF-61BE-00E2626847FE}"/>
              </a:ext>
            </a:extLst>
          </p:cNvPr>
          <p:cNvSpPr txBox="1"/>
          <p:nvPr/>
        </p:nvSpPr>
        <p:spPr>
          <a:xfrm>
            <a:off x="2429840" y="3854360"/>
            <a:ext cx="136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Reinforcement</a:t>
            </a:r>
            <a:r>
              <a:rPr lang="es-ES" sz="1400" dirty="0"/>
              <a:t> </a:t>
            </a:r>
          </a:p>
          <a:p>
            <a:pPr algn="ctr"/>
            <a:r>
              <a:rPr lang="es-ES" sz="1400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29375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F45B3A8A-08A9-44F8-B71B-A40AFA923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73" y="659362"/>
            <a:ext cx="8941241" cy="848439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9F8D06B-BA5E-6DA2-81E0-017B04C11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74" y="659362"/>
            <a:ext cx="8941241" cy="848439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3E269F7-D5FC-CB07-D49F-CD542273FB47}"/>
              </a:ext>
            </a:extLst>
          </p:cNvPr>
          <p:cNvSpPr txBox="1"/>
          <p:nvPr/>
        </p:nvSpPr>
        <p:spPr>
          <a:xfrm>
            <a:off x="216664" y="1867843"/>
            <a:ext cx="6491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Todo creado desde cero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47B7FC2D-E4AD-D72C-37D0-15187AC29AA7}"/>
              </a:ext>
            </a:extLst>
          </p:cNvPr>
          <p:cNvGrpSpPr/>
          <p:nvPr/>
        </p:nvGrpSpPr>
        <p:grpSpPr>
          <a:xfrm>
            <a:off x="506373" y="2935771"/>
            <a:ext cx="11427877" cy="3363661"/>
            <a:chOff x="506373" y="2935771"/>
            <a:chExt cx="11427877" cy="3363661"/>
          </a:xfrm>
        </p:grpSpPr>
        <p:pic>
          <p:nvPicPr>
            <p:cNvPr id="22" name="Imagen 21" descr="Imagen de la pantalla de un video juego&#10;&#10;Descripción generada automáticamente con confianza baja">
              <a:extLst>
                <a:ext uri="{FF2B5EF4-FFF2-40B4-BE49-F238E27FC236}">
                  <a16:creationId xmlns:a16="http://schemas.microsoft.com/office/drawing/2014/main" id="{258C9F4F-0398-D128-8A0D-41CF5373C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373" y="3256511"/>
              <a:ext cx="3785539" cy="3042921"/>
            </a:xfrm>
            <a:prstGeom prst="rect">
              <a:avLst/>
            </a:prstGeom>
          </p:spPr>
        </p:pic>
        <p:pic>
          <p:nvPicPr>
            <p:cNvPr id="26" name="Imagen 25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90B917A4-6268-3A12-EC4F-90CBEB5B3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9034" y="3284216"/>
              <a:ext cx="3015216" cy="3015216"/>
            </a:xfrm>
            <a:prstGeom prst="rect">
              <a:avLst/>
            </a:prstGeom>
          </p:spPr>
        </p:pic>
        <p:pic>
          <p:nvPicPr>
            <p:cNvPr id="28" name="Imagen 27" descr="Diagrama, Esquemático&#10;&#10;Descripción generada automáticamente">
              <a:extLst>
                <a:ext uri="{FF2B5EF4-FFF2-40B4-BE49-F238E27FC236}">
                  <a16:creationId xmlns:a16="http://schemas.microsoft.com/office/drawing/2014/main" id="{292302E4-A758-F687-2EFF-939137AD0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8733" y="2935771"/>
              <a:ext cx="3993480" cy="27470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319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7C92C89-BF03-84B2-1FD8-4A5C3449F5A7}"/>
              </a:ext>
            </a:extLst>
          </p:cNvPr>
          <p:cNvSpPr txBox="1"/>
          <p:nvPr/>
        </p:nvSpPr>
        <p:spPr>
          <a:xfrm>
            <a:off x="262682" y="493368"/>
            <a:ext cx="60986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</a:t>
            </a:r>
            <a:r>
              <a:rPr lang="es-ES" sz="40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essage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assing </a:t>
            </a:r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nterface</a:t>
            </a:r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5BE0FE11-35D2-73C8-0FD7-126C9ADF9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81" y="1875934"/>
            <a:ext cx="5906862" cy="3985182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0A8C378D-4B55-0C42-6B97-ECB7B3E7A8F3}"/>
              </a:ext>
            </a:extLst>
          </p:cNvPr>
          <p:cNvGrpSpPr/>
          <p:nvPr/>
        </p:nvGrpSpPr>
        <p:grpSpPr>
          <a:xfrm>
            <a:off x="7599752" y="1201254"/>
            <a:ext cx="4178214" cy="4986942"/>
            <a:chOff x="7599752" y="1201254"/>
            <a:chExt cx="4178214" cy="4986942"/>
          </a:xfrm>
        </p:grpSpPr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3A2C34B3-FCE2-FA39-5E49-0F16A06A6C27}"/>
                </a:ext>
              </a:extLst>
            </p:cNvPr>
            <p:cNvSpPr txBox="1"/>
            <p:nvPr/>
          </p:nvSpPr>
          <p:spPr>
            <a:xfrm>
              <a:off x="8193232" y="1201254"/>
              <a:ext cx="256531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Sistema </a:t>
              </a:r>
            </a:p>
            <a:p>
              <a:pPr algn="ctr"/>
              <a:r>
                <a:rPr lang="es-E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distribuido</a:t>
              </a:r>
            </a:p>
          </p:txBody>
        </p:sp>
        <p:pic>
          <p:nvPicPr>
            <p:cNvPr id="9" name="Imagen 8" descr="Imagen que contiene electrónica, conector, foto, frente&#10;&#10;Descripción generada automáticamente">
              <a:extLst>
                <a:ext uri="{FF2B5EF4-FFF2-40B4-BE49-F238E27FC236}">
                  <a16:creationId xmlns:a16="http://schemas.microsoft.com/office/drawing/2014/main" id="{7EAFB456-EBDE-0698-E645-E87D74722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9752" y="2544736"/>
              <a:ext cx="4178214" cy="36434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868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6" name="Vista general de diapositiva 25">
                <a:extLst>
                  <a:ext uri="{FF2B5EF4-FFF2-40B4-BE49-F238E27FC236}">
                    <a16:creationId xmlns:a16="http://schemas.microsoft.com/office/drawing/2014/main" id="{9FEF8F4E-9188-74AF-4043-65E39CD5A1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503484"/>
                  </p:ext>
                </p:extLst>
              </p:nvPr>
            </p:nvGraphicFramePr>
            <p:xfrm>
              <a:off x="2515870" y="1436612"/>
              <a:ext cx="3296752" cy="1854423"/>
            </p:xfrm>
            <a:graphic>
              <a:graphicData uri="http://schemas.microsoft.com/office/powerpoint/2016/slidezoom">
                <pslz:sldZm>
                  <pslz:sldZmObj sldId="267" cId="212507171">
                    <pslz:zmPr id="{BE0CE2B4-6E2C-4589-9BD1-A877F5653E0D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296752" cy="185442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6" name="Vista general de diapositiva 2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FEF8F4E-9188-74AF-4043-65E39CD5A1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5870" y="1436612"/>
                <a:ext cx="3296752" cy="185442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2" name="Vista general de diapositiva 31">
                <a:extLst>
                  <a:ext uri="{FF2B5EF4-FFF2-40B4-BE49-F238E27FC236}">
                    <a16:creationId xmlns:a16="http://schemas.microsoft.com/office/drawing/2014/main" id="{3247EAD9-19E4-278A-3B49-3CFB40AE4D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79234102"/>
                  </p:ext>
                </p:extLst>
              </p:nvPr>
            </p:nvGraphicFramePr>
            <p:xfrm>
              <a:off x="2946399" y="4973355"/>
              <a:ext cx="2866223" cy="1612250"/>
            </p:xfrm>
            <a:graphic>
              <a:graphicData uri="http://schemas.microsoft.com/office/powerpoint/2016/slidezoom">
                <pslz:sldZm>
                  <pslz:sldZmObj sldId="266" cId="2274241660">
                    <pslz:zmPr id="{D674D31E-27C2-44EC-8EC4-06B9C002C9C4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866223" cy="1612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2" name="Vista general de diapositiva 31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247EAD9-19E4-278A-3B49-3CFB40AE4D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46399" y="4973355"/>
                <a:ext cx="2866223" cy="1612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Vista general de diapositiva 23">
                <a:extLst>
                  <a:ext uri="{FF2B5EF4-FFF2-40B4-BE49-F238E27FC236}">
                    <a16:creationId xmlns:a16="http://schemas.microsoft.com/office/drawing/2014/main" id="{8537CF81-6FE4-C19F-509A-DDF78BAD99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7150003"/>
                  </p:ext>
                </p:extLst>
              </p:nvPr>
            </p:nvGraphicFramePr>
            <p:xfrm>
              <a:off x="247716" y="169212"/>
              <a:ext cx="5734498" cy="3225655"/>
            </p:xfrm>
            <a:graphic>
              <a:graphicData uri="http://schemas.microsoft.com/office/powerpoint/2016/slidezoom">
                <pslz:sldZm>
                  <pslz:sldZmObj sldId="261" cId="3150419877">
                    <pslz:zmPr id="{7192D738-E0BA-4276-93FB-FC115A147FF3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Vista general de diapositiva 23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8537CF81-6FE4-C19F-509A-DDF78BAD99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7716" y="169212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8" name="Vista general de diapositiva 27">
                <a:extLst>
                  <a:ext uri="{FF2B5EF4-FFF2-40B4-BE49-F238E27FC236}">
                    <a16:creationId xmlns:a16="http://schemas.microsoft.com/office/drawing/2014/main" id="{003CB21A-8240-0EDE-B368-7E15645149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93799289"/>
                  </p:ext>
                </p:extLst>
              </p:nvPr>
            </p:nvGraphicFramePr>
            <p:xfrm>
              <a:off x="6157705" y="169209"/>
              <a:ext cx="5734498" cy="3225655"/>
            </p:xfrm>
            <a:graphic>
              <a:graphicData uri="http://schemas.microsoft.com/office/powerpoint/2016/slidezoom">
                <pslz:sldZm>
                  <pslz:sldZmObj sldId="262" cId="783015652">
                    <pslz:zmPr id="{22437597-1713-41DC-B765-7132A5788D1E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8" name="Vista general de diapositiva 27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003CB21A-8240-0EDE-B368-7E15645149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157705" y="169209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0" name="Vista general de diapositiva 29">
                <a:extLst>
                  <a:ext uri="{FF2B5EF4-FFF2-40B4-BE49-F238E27FC236}">
                    <a16:creationId xmlns:a16="http://schemas.microsoft.com/office/drawing/2014/main" id="{18D1CAB7-8D93-D6DC-4174-91652656838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3777943"/>
                  </p:ext>
                </p:extLst>
              </p:nvPr>
            </p:nvGraphicFramePr>
            <p:xfrm>
              <a:off x="247716" y="3463138"/>
              <a:ext cx="5734498" cy="3225655"/>
            </p:xfrm>
            <a:graphic>
              <a:graphicData uri="http://schemas.microsoft.com/office/powerpoint/2016/slidezoom">
                <pslz:sldZm>
                  <pslz:sldZmObj sldId="263" cId="1562732795">
                    <pslz:zmPr id="{C6C58EF7-7AA1-464F-94C1-A553E86A96B8}" returnToParent="0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0" name="Vista general de diapositiva 29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18D1CAB7-8D93-D6DC-4174-9165265683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7716" y="3463138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4" name="Vista general de diapositiva 33">
                <a:extLst>
                  <a:ext uri="{FF2B5EF4-FFF2-40B4-BE49-F238E27FC236}">
                    <a16:creationId xmlns:a16="http://schemas.microsoft.com/office/drawing/2014/main" id="{15864669-C46A-16D7-4DF4-8793720BA8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7746958"/>
                  </p:ext>
                </p:extLst>
              </p:nvPr>
            </p:nvGraphicFramePr>
            <p:xfrm>
              <a:off x="6157705" y="3463136"/>
              <a:ext cx="5734498" cy="3225655"/>
            </p:xfrm>
            <a:graphic>
              <a:graphicData uri="http://schemas.microsoft.com/office/powerpoint/2016/slidezoom">
                <pslz:sldZm>
                  <pslz:sldZmObj sldId="264" cId="3875283247">
                    <pslz:zmPr id="{FF94581C-075B-4B3E-A767-1DAEFF93FD75}" returnToParent="0" transitionDur="1000">
                      <p166:blipFill xmlns:p166="http://schemas.microsoft.com/office/powerpoint/2016/6/main">
                        <a:blip r:embed="rId1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4" name="Vista general de diapositiva 33">
                <a:hlinkClick r:id="rId19" action="ppaction://hlinksldjump"/>
                <a:extLst>
                  <a:ext uri="{FF2B5EF4-FFF2-40B4-BE49-F238E27FC236}">
                    <a16:creationId xmlns:a16="http://schemas.microsoft.com/office/drawing/2014/main" id="{15864669-C46A-16D7-4DF4-8793720BA8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57705" y="3463136"/>
                <a:ext cx="5734498" cy="32256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005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FB79F2-E826-34E9-A4B4-19E20F7D280F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Aprendizaje </a:t>
            </a:r>
          </a:p>
          <a:p>
            <a:r>
              <a:rPr lang="es-ES" sz="3200" b="1" dirty="0">
                <a:solidFill>
                  <a:srgbClr val="FF0000"/>
                </a:solidFill>
              </a:rPr>
              <a:t>No-Supervisado</a:t>
            </a:r>
            <a:endParaRPr lang="es-ES" sz="2000" b="1" dirty="0">
              <a:solidFill>
                <a:srgbClr val="FF000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D8A31C8-CF4B-FE2C-1097-93407D61A4F2}"/>
              </a:ext>
            </a:extLst>
          </p:cNvPr>
          <p:cNvSpPr txBox="1"/>
          <p:nvPr/>
        </p:nvSpPr>
        <p:spPr>
          <a:xfrm>
            <a:off x="3562432" y="247289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FF0000"/>
                </a:solidFill>
              </a:rPr>
              <a:t>Jerárquico Aglomerativo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FF0000"/>
                </a:solidFill>
              </a:rPr>
              <a:t>K-Medias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Vista general de diapositiva 8">
                <a:extLst>
                  <a:ext uri="{FF2B5EF4-FFF2-40B4-BE49-F238E27FC236}">
                    <a16:creationId xmlns:a16="http://schemas.microsoft.com/office/drawing/2014/main" id="{34987338-B9CA-D400-B033-0BB0C5E8EA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5736722"/>
                  </p:ext>
                </p:extLst>
              </p:nvPr>
            </p:nvGraphicFramePr>
            <p:xfrm>
              <a:off x="5106786" y="2714430"/>
              <a:ext cx="6926723" cy="3896281"/>
            </p:xfrm>
            <a:graphic>
              <a:graphicData uri="http://schemas.microsoft.com/office/powerpoint/2016/slidezoom">
                <pslz:sldZm>
                  <pslz:sldZmObj sldId="267" cId="212507171">
                    <pslz:zmPr id="{6AC2DF4C-6E23-4BA8-9234-8B24C5D215D8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926723" cy="38962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Vista general de diapositiva 8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34987338-B9CA-D400-B033-0BB0C5E8EA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06786" y="2714430"/>
                <a:ext cx="6926723" cy="38962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ED456B73-E0ED-3295-49DE-3E0D736DA6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3" y="1616446"/>
            <a:ext cx="4339619" cy="362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1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531CAF5C-4345-8E30-5016-57AA8953AA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873" y="3640615"/>
            <a:ext cx="7387686" cy="2960428"/>
          </a:xfrm>
          <a:prstGeom prst="rect">
            <a:avLst/>
          </a:prstGeom>
        </p:spPr>
      </p:pic>
      <p:pic>
        <p:nvPicPr>
          <p:cNvPr id="3" name="Imagen 2" descr="Gráfico&#10;&#10;Descripción generada automáticamente">
            <a:extLst>
              <a:ext uri="{FF2B5EF4-FFF2-40B4-BE49-F238E27FC236}">
                <a16:creationId xmlns:a16="http://schemas.microsoft.com/office/drawing/2014/main" id="{3B20DC95-9EF2-A4A3-2232-EB39C13CF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828" y="517818"/>
            <a:ext cx="6972050" cy="317357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EB56F31-6406-C9DF-5EA3-759C9B8A6B94}"/>
              </a:ext>
            </a:extLst>
          </p:cNvPr>
          <p:cNvSpPr txBox="1"/>
          <p:nvPr/>
        </p:nvSpPr>
        <p:spPr>
          <a:xfrm>
            <a:off x="1465544" y="1696433"/>
            <a:ext cx="3023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i="1" dirty="0"/>
              <a:t>Algoritmo secuencial</a:t>
            </a:r>
            <a:r>
              <a:rPr lang="es-ES" sz="1400" i="1" dirty="0"/>
              <a:t> en </a:t>
            </a:r>
          </a:p>
          <a:p>
            <a:pPr algn="ctr"/>
            <a:r>
              <a:rPr lang="es-ES" sz="1400" i="1" dirty="0"/>
              <a:t>ordenador de propósito general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1D2325E-A3E6-010B-CD5A-E3762889461B}"/>
              </a:ext>
            </a:extLst>
          </p:cNvPr>
          <p:cNvSpPr txBox="1"/>
          <p:nvPr/>
        </p:nvSpPr>
        <p:spPr>
          <a:xfrm>
            <a:off x="2578898" y="4536054"/>
            <a:ext cx="1909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i="1" dirty="0">
                <a:solidFill>
                  <a:srgbClr val="05F109"/>
                </a:solidFill>
              </a:rPr>
              <a:t>M. Centroide</a:t>
            </a:r>
            <a:r>
              <a:rPr lang="es-ES" sz="1400" i="1" dirty="0"/>
              <a:t> en el </a:t>
            </a:r>
          </a:p>
          <a:p>
            <a:pPr algn="ctr"/>
            <a:r>
              <a:rPr lang="es-ES" sz="1400" i="1" dirty="0"/>
              <a:t>sistema distribuido</a:t>
            </a:r>
          </a:p>
        </p:txBody>
      </p:sp>
    </p:spTree>
    <p:extLst>
      <p:ext uri="{BB962C8B-B14F-4D97-AF65-F5344CB8AC3E}">
        <p14:creationId xmlns:p14="http://schemas.microsoft.com/office/powerpoint/2010/main" val="212507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49829F0-B0DC-AFD8-B866-6E2C5B5D7EEA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0070C0"/>
                </a:solidFill>
              </a:rPr>
              <a:t>Aprendizaje </a:t>
            </a:r>
          </a:p>
          <a:p>
            <a:r>
              <a:rPr lang="es-ES" sz="3200" b="1" dirty="0">
                <a:solidFill>
                  <a:srgbClr val="0070C0"/>
                </a:solidFill>
              </a:rPr>
              <a:t>Supervisado</a:t>
            </a:r>
            <a:endParaRPr lang="es-ES" sz="2000" b="1" dirty="0">
              <a:solidFill>
                <a:srgbClr val="0070C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04DDEB6-3694-24A7-B9ED-EE784AC966D9}"/>
              </a:ext>
            </a:extLst>
          </p:cNvPr>
          <p:cNvSpPr txBox="1"/>
          <p:nvPr/>
        </p:nvSpPr>
        <p:spPr>
          <a:xfrm>
            <a:off x="3562433" y="247289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70C0"/>
                </a:solidFill>
              </a:rPr>
              <a:t>K-Vecinos más cercanos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70C0"/>
                </a:solidFill>
              </a:rPr>
              <a:t>Redes neuronales</a:t>
            </a:r>
          </a:p>
        </p:txBody>
      </p:sp>
      <p:pic>
        <p:nvPicPr>
          <p:cNvPr id="11" name="Imagen 10" descr="Gráfico, Gráfico de burbujas&#10;&#10;Descripción generada automáticamente">
            <a:extLst>
              <a:ext uri="{FF2B5EF4-FFF2-40B4-BE49-F238E27FC236}">
                <a16:creationId xmlns:a16="http://schemas.microsoft.com/office/drawing/2014/main" id="{D217D863-76BC-6819-2075-7516C3E1F2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09" y="1878055"/>
            <a:ext cx="3909601" cy="4227094"/>
          </a:xfrm>
          <a:prstGeom prst="rect">
            <a:avLst/>
          </a:prstGeom>
        </p:spPr>
      </p:pic>
      <p:pic>
        <p:nvPicPr>
          <p:cNvPr id="15" name="Imagen 1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50FAE97-94ED-C766-200C-C9049E5DA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065" y="2857077"/>
            <a:ext cx="6796361" cy="267614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8A753EA-7CA5-7461-0731-F9A3779986A2}"/>
              </a:ext>
            </a:extLst>
          </p:cNvPr>
          <p:cNvSpPr txBox="1"/>
          <p:nvPr/>
        </p:nvSpPr>
        <p:spPr>
          <a:xfrm>
            <a:off x="7716059" y="2487745"/>
            <a:ext cx="192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818181"/>
                </a:solidFill>
                <a:latin typeface="Century" panose="02040604050505020304" pitchFamily="18" charset="0"/>
              </a:rPr>
              <a:t>RESULTADOS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8F43998-792A-C156-BBAA-377ED8DD91ED}"/>
              </a:ext>
            </a:extLst>
          </p:cNvPr>
          <p:cNvSpPr txBox="1"/>
          <p:nvPr/>
        </p:nvSpPr>
        <p:spPr>
          <a:xfrm>
            <a:off x="7356092" y="5640195"/>
            <a:ext cx="2641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/>
              <a:t>Red Neuronal con 2 capas ocultas de 50 neuronas</a:t>
            </a:r>
          </a:p>
          <a:p>
            <a:pPr algn="ctr"/>
            <a:r>
              <a:rPr lang="es-ES" sz="1400" i="1" dirty="0"/>
              <a:t>usando 4 procesos</a:t>
            </a:r>
          </a:p>
        </p:txBody>
      </p:sp>
    </p:spTree>
    <p:extLst>
      <p:ext uri="{BB962C8B-B14F-4D97-AF65-F5344CB8AC3E}">
        <p14:creationId xmlns:p14="http://schemas.microsoft.com/office/powerpoint/2010/main" val="783015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13445F-034B-E33B-A571-BFE2CEF71F61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accent6"/>
                </a:solidFill>
              </a:rPr>
              <a:t>Algoritmos evolutivos</a:t>
            </a:r>
            <a:endParaRPr lang="es-ES" sz="2000" b="1" dirty="0">
              <a:solidFill>
                <a:schemeClr val="accent6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894C7B-6DF4-C89F-EDF5-92F4966A9EDB}"/>
              </a:ext>
            </a:extLst>
          </p:cNvPr>
          <p:cNvSpPr txBox="1"/>
          <p:nvPr/>
        </p:nvSpPr>
        <p:spPr>
          <a:xfrm>
            <a:off x="2943595" y="278066"/>
            <a:ext cx="4073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Binarios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Reales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Árboles</a:t>
            </a:r>
          </a:p>
        </p:txBody>
      </p:sp>
      <p:pic>
        <p:nvPicPr>
          <p:cNvPr id="8" name="Imagen 7" descr="Gráfico&#10;&#10;Descripción generada automáticamente">
            <a:extLst>
              <a:ext uri="{FF2B5EF4-FFF2-40B4-BE49-F238E27FC236}">
                <a16:creationId xmlns:a16="http://schemas.microsoft.com/office/drawing/2014/main" id="{0F98240E-ED96-7CD0-E931-4743507B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10" y="2946400"/>
            <a:ext cx="4668738" cy="3742847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Vista general de diapositiva 4">
                <a:extLst>
                  <a:ext uri="{FF2B5EF4-FFF2-40B4-BE49-F238E27FC236}">
                    <a16:creationId xmlns:a16="http://schemas.microsoft.com/office/drawing/2014/main" id="{C3D079A7-1D03-0684-D6B7-3145739570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33990258"/>
                  </p:ext>
                </p:extLst>
              </p:nvPr>
            </p:nvGraphicFramePr>
            <p:xfrm>
              <a:off x="6267449" y="3478587"/>
              <a:ext cx="5707841" cy="3210660"/>
            </p:xfrm>
            <a:graphic>
              <a:graphicData uri="http://schemas.microsoft.com/office/powerpoint/2016/slidezoom">
                <pslz:sldZm>
                  <pslz:sldZmObj sldId="266" cId="2274241660">
                    <pslz:zmPr id="{A78EC3A2-DEA6-4FA6-B462-37264BD20F13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07841" cy="32106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Vista general de diapositiva 4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3D079A7-1D03-0684-D6B7-3145739570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67449" y="3478587"/>
                <a:ext cx="5707841" cy="32106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6" name="Imagen 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60ECD665-EF49-88FF-5F0B-54A2CAE837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821" y="493509"/>
            <a:ext cx="4315466" cy="292760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A60118C-A01F-55DE-2492-0187200E3A30}"/>
              </a:ext>
            </a:extLst>
          </p:cNvPr>
          <p:cNvSpPr txBox="1"/>
          <p:nvPr/>
        </p:nvSpPr>
        <p:spPr>
          <a:xfrm>
            <a:off x="1202814" y="2546290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Pipeline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ECE8E25-0F54-D24B-1B41-557946B6029B}"/>
              </a:ext>
            </a:extLst>
          </p:cNvPr>
          <p:cNvSpPr txBox="1"/>
          <p:nvPr/>
        </p:nvSpPr>
        <p:spPr>
          <a:xfrm>
            <a:off x="6071216" y="124177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Dividir la población</a:t>
            </a:r>
          </a:p>
        </p:txBody>
      </p:sp>
    </p:spTree>
    <p:extLst>
      <p:ext uri="{BB962C8B-B14F-4D97-AF65-F5344CB8AC3E}">
        <p14:creationId xmlns:p14="http://schemas.microsoft.com/office/powerpoint/2010/main" val="1562732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1374</TotalTime>
  <Words>281</Words>
  <Application>Microsoft Office PowerPoint</Application>
  <PresentationFormat>Panorámica</PresentationFormat>
  <Paragraphs>90</Paragraphs>
  <Slides>12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Century</vt:lpstr>
      <vt:lpstr>Georgia</vt:lpstr>
      <vt:lpstr>Quattrocento</vt:lpstr>
      <vt:lpstr>Wingdings</vt:lpstr>
      <vt:lpstr>Tema de Office</vt:lpstr>
      <vt:lpstr>OPTIMIZACIÓN DE ALGORITMOS DE IA APLICANDO TÉCNICAS ENFOCADAS AL CÓMPUTO DE ALTO RENDIMIENTO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PIZARRO GALLEGO</dc:creator>
  <cp:lastModifiedBy>DANIEL PIZARRO GALLEGO</cp:lastModifiedBy>
  <cp:revision>20</cp:revision>
  <dcterms:created xsi:type="dcterms:W3CDTF">2024-09-13T15:44:34Z</dcterms:created>
  <dcterms:modified xsi:type="dcterms:W3CDTF">2024-09-16T18:55:59Z</dcterms:modified>
</cp:coreProperties>
</file>

<file path=docProps/thumbnail.jpeg>
</file>